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7.png" ContentType="image/png"/>
  <Override PartName="/ppt/media/image85.png" ContentType="image/png"/>
  <Override PartName="/ppt/media/image5.gif" ContentType="image/gif"/>
  <Override PartName="/ppt/media/image13.png" ContentType="image/png"/>
  <Override PartName="/ppt/media/image81.png" ContentType="image/png"/>
  <Override PartName="/ppt/media/image107.png" ContentType="image/png"/>
  <Override PartName="/ppt/media/image10.png" ContentType="image/png"/>
  <Override PartName="/ppt/media/image118.png" ContentType="image/png"/>
  <Override PartName="/ppt/media/image21.png" ContentType="image/png"/>
  <Override PartName="/ppt/media/image1.jpeg" ContentType="image/jpeg"/>
  <Override PartName="/ppt/media/image98.png" ContentType="image/png"/>
  <Override PartName="/ppt/media/image55.wmf" ContentType="image/x-wmf"/>
  <Override PartName="/ppt/media/image47.png" ContentType="image/png"/>
  <Override PartName="/ppt/media/image15.png" ContentType="image/png"/>
  <Override PartName="/ppt/media/image83.png" ContentType="image/png"/>
  <Override PartName="/ppt/media/image6.png" ContentType="image/png"/>
  <Override PartName="/ppt/media/image127.png" ContentType="image/png"/>
  <Override PartName="/ppt/media/image8.png" ContentType="image/png"/>
  <Override PartName="/ppt/media/image30.png" ContentType="image/png"/>
  <Override PartName="/ppt/media/image18.png" ContentType="image/png"/>
  <Override PartName="/ppt/media/image86.png" ContentType="image/png"/>
  <Override PartName="/ppt/media/image9.png" ContentType="image/png"/>
  <Override PartName="/ppt/media/image31.png" ContentType="image/png"/>
  <Override PartName="/ppt/media/image2.jpeg" ContentType="image/jpeg"/>
  <Override PartName="/ppt/media/image128.png" ContentType="image/png"/>
  <Override PartName="/ppt/media/image39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43.png" ContentType="image/png"/>
  <Override PartName="/ppt/media/image100.png" ContentType="image/png"/>
  <Override PartName="/ppt/media/image49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48.png" ContentType="image/png"/>
  <Override PartName="/ppt/media/image51.png" ContentType="image/png"/>
  <Override PartName="/ppt/media/image4.jpeg" ContentType="image/jpeg"/>
  <Override PartName="/ppt/media/image80.png" ContentType="image/png"/>
  <Override PartName="/ppt/media/image12.png" ContentType="image/png"/>
  <Override PartName="/ppt/media/image109.png" ContentType="image/png"/>
  <Override PartName="/ppt/media/image40.png" ContentType="image/png"/>
  <Override PartName="/ppt/media/image52.png" ContentType="image/png"/>
  <Override PartName="/ppt/media/image3.jpeg" ContentType="image/jpeg"/>
  <Override PartName="/ppt/media/image41.png" ContentType="image/png"/>
  <Override PartName="/ppt/media/image53.png" ContentType="image/png"/>
  <Override PartName="/ppt/media/image44.png" ContentType="image/png"/>
  <Override PartName="/ppt/media/image56.png" ContentType="image/png"/>
  <Override PartName="/ppt/media/image42.png" ContentType="image/png"/>
  <Override PartName="/ppt/media/image54.png" ContentType="image/png"/>
  <Override PartName="/ppt/media/image16.png" ContentType="image/png"/>
  <Override PartName="/ppt/media/image84.png" ContentType="image/png"/>
  <Override PartName="/ppt/media/image7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8.png" ContentType="image/png"/>
  <Override PartName="/ppt/media/image37.png" ContentType="image/png"/>
  <Override PartName="/ppt/media/image82.png" ContentType="image/png"/>
  <Override PartName="/ppt/media/image1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4.png" ContentType="image/png"/>
  <Override PartName="/ppt/media/image26.png" ContentType="image/png"/>
  <Override PartName="/ppt/media/image91.png" ContentType="image/png"/>
  <Override PartName="/ppt/media/image23.png" ContentType="image/png"/>
  <Override PartName="/ppt/media/image24.png" ContentType="image/png"/>
  <Override PartName="/ppt/media/image92.png" ContentType="image/png"/>
  <Override PartName="/ppt/media/image25.png" ContentType="image/png"/>
  <Override PartName="/ppt/media/image9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11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21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move </a:t>
            </a:r>
            <a:r>
              <a:rPr b="0" lang="en-IE" sz="4400" spc="-1" strike="noStrike">
                <a:latin typeface="Arial"/>
              </a:rPr>
              <a:t>the slide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2000" spc="-1" strike="noStrike">
                <a:latin typeface="Arial"/>
              </a:rPr>
              <a:t>Click to edit the </a:t>
            </a:r>
            <a:r>
              <a:rPr b="0" lang="en-IE" sz="2000" spc="-1" strike="noStrike">
                <a:latin typeface="Arial"/>
              </a:rPr>
              <a:t>notes format</a:t>
            </a:r>
            <a:endParaRPr b="0" lang="en-IE" sz="20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E" sz="1400" spc="-1" strike="noStrike">
                <a:latin typeface="Times New Roman"/>
              </a:rPr>
              <a:t>&lt;header&gt;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&lt;footer&gt;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E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825C82E-4089-4C4D-94ED-34993A919CE8}" type="slidenum">
              <a:rPr b="0" lang="en-IE" sz="1400" spc="-1" strike="noStrike">
                <a:latin typeface="Times New Roman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DB362B-5CFC-450D-BBF5-8B92B860DA52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001FEA-315A-4FBC-BCFC-A56F5DC81348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sldNum" idx="8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DB80512-210B-49C6-A8D6-47842D0EAEEF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678520-A9A7-489C-8D1B-4F2AD3E35345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F07DF8-496A-4B6D-A431-9F8235D2ECB8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CBC79F-A718-4F5C-ADD0-80E08912BC76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Num" idx="11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59854D-4425-48A3-A885-2AF7835D6F40}" type="slidenum">
              <a:rPr b="0" lang="en-IE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3680" cy="4007520"/>
          </a:xfrm>
          <a:prstGeom prst="rect">
            <a:avLst/>
          </a:prstGeom>
          <a:ln w="0">
            <a:noFill/>
          </a:ln>
        </p:spPr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IE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We mentioned that aging have a lot of factors attached to it, in the specific case of Sarcopenia we can include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chronic inflammation, increased reactive oxidative species, and increased fibrosis of muscle, among others have been reported to contribute to development of sarcopenia </a:t>
            </a:r>
            <a:endParaRPr b="0" lang="en-IE" sz="1200" spc="-1" strike="noStrike"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I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AB567C-8624-4EDC-A8F2-CF922CA7EB97}" type="slidenum">
              <a:rPr b="0" lang="en-I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</a:t>
            </a:r>
            <a:r>
              <a:rPr b="0" lang="en-IE" sz="3200" spc="-1" strike="noStrike">
                <a:latin typeface="Arial"/>
              </a:rPr>
              <a:t>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</a:t>
            </a:r>
            <a:r>
              <a:rPr b="0" lang="en-IE" sz="2000" spc="-1" strike="noStrike">
                <a:latin typeface="Arial"/>
              </a:rPr>
              <a:t>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</a:t>
            </a:r>
            <a:r>
              <a:rPr b="0" lang="en-IE" sz="4400" spc="-1" strike="noStrike">
                <a:latin typeface="Arial"/>
              </a:rPr>
              <a:t>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li</a:t>
            </a:r>
            <a:r>
              <a:rPr b="0" lang="en-IE" sz="4400" spc="-1" strike="noStrike">
                <a:latin typeface="Arial"/>
              </a:rPr>
              <a:t>c</a:t>
            </a:r>
            <a:r>
              <a:rPr b="0" lang="en-IE" sz="4400" spc="-1" strike="noStrike">
                <a:latin typeface="Arial"/>
              </a:rPr>
              <a:t>k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o 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d</a:t>
            </a:r>
            <a:r>
              <a:rPr b="0" lang="en-IE" sz="4400" spc="-1" strike="noStrike">
                <a:latin typeface="Arial"/>
              </a:rPr>
              <a:t>it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h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ti</a:t>
            </a:r>
            <a:r>
              <a:rPr b="0" lang="en-IE" sz="4400" spc="-1" strike="noStrike">
                <a:latin typeface="Arial"/>
              </a:rPr>
              <a:t>tl</a:t>
            </a:r>
            <a:r>
              <a:rPr b="0" lang="en-IE" sz="4400" spc="-1" strike="noStrike">
                <a:latin typeface="Arial"/>
              </a:rPr>
              <a:t>e </a:t>
            </a:r>
            <a:r>
              <a:rPr b="0" lang="en-IE" sz="4400" spc="-1" strike="noStrike">
                <a:latin typeface="Arial"/>
              </a:rPr>
              <a:t>t</a:t>
            </a:r>
            <a:r>
              <a:rPr b="0" lang="en-IE" sz="4400" spc="-1" strike="noStrike">
                <a:latin typeface="Arial"/>
              </a:rPr>
              <a:t>e</a:t>
            </a:r>
            <a:r>
              <a:rPr b="0" lang="en-IE" sz="4400" spc="-1" strike="noStrike">
                <a:latin typeface="Arial"/>
              </a:rPr>
              <a:t>x</a:t>
            </a:r>
            <a:r>
              <a:rPr b="0" lang="en-IE" sz="4400" spc="-1" strike="noStrike">
                <a:latin typeface="Arial"/>
              </a:rPr>
              <a:t>t </a:t>
            </a:r>
            <a:r>
              <a:rPr b="0" lang="en-IE" sz="4400" spc="-1" strike="noStrike">
                <a:latin typeface="Arial"/>
              </a:rPr>
              <a:t>f</a:t>
            </a:r>
            <a:r>
              <a:rPr b="0" lang="en-IE" sz="4400" spc="-1" strike="noStrike">
                <a:latin typeface="Arial"/>
              </a:rPr>
              <a:t>o</a:t>
            </a:r>
            <a:r>
              <a:rPr b="0" lang="en-IE" sz="4400" spc="-1" strike="noStrike">
                <a:latin typeface="Arial"/>
              </a:rPr>
              <a:t>r</a:t>
            </a:r>
            <a:r>
              <a:rPr b="0" lang="en-IE" sz="4400" spc="-1" strike="noStrike">
                <a:latin typeface="Arial"/>
              </a:rPr>
              <a:t>m</a:t>
            </a:r>
            <a:r>
              <a:rPr b="0" lang="en-IE" sz="4400" spc="-1" strike="noStrike">
                <a:latin typeface="Arial"/>
              </a:rPr>
              <a:t>a</a:t>
            </a:r>
            <a:r>
              <a:rPr b="0" lang="en-IE" sz="4400" spc="-1" strike="noStrike">
                <a:latin typeface="Arial"/>
              </a:rPr>
              <a:t>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</a:t>
            </a:r>
            <a:r>
              <a:rPr b="0" lang="en-IE" sz="4400" spc="-1" strike="noStrike">
                <a:latin typeface="Arial"/>
              </a:rPr>
              <a:t>edit the </a:t>
            </a:r>
            <a:r>
              <a:rPr b="0" lang="en-IE" sz="4400" spc="-1" strike="noStrike">
                <a:latin typeface="Arial"/>
              </a:rPr>
              <a:t>title text </a:t>
            </a:r>
            <a:r>
              <a:rPr b="0" lang="en-IE" sz="4400" spc="-1" strike="noStrike">
                <a:latin typeface="Arial"/>
              </a:rPr>
              <a:t>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3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" Target="slide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" Target="slide13.xm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7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" Target="slide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7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7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7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7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slideLayout" Target="../slideLayouts/slideLayout85.xml"/><Relationship Id="rId8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5168880" y="2808000"/>
            <a:ext cx="1904760" cy="12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2" name="Picture 489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260000"/>
            <a:ext cx="11338920" cy="546336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2558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84" name="Rectangle 1"/>
          <p:cNvSpPr/>
          <p:nvPr/>
        </p:nvSpPr>
        <p:spPr>
          <a:xfrm>
            <a:off x="900000" y="2601000"/>
            <a:ext cx="628092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60120" y="-158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"/>
          <p:cNvSpPr/>
          <p:nvPr/>
        </p:nvSpPr>
        <p:spPr>
          <a:xfrm>
            <a:off x="0" y="-1368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2558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Dotplot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389" name="Picture 492" descr="">
            <a:hlinkClick r:id="rId2" action="ppaction://hlinksldjump"/>
          </p:cNvPr>
          <p:cNvPicPr/>
          <p:nvPr/>
        </p:nvPicPr>
        <p:blipFill>
          <a:blip r:embed="rId3"/>
          <a:stretch/>
        </p:blipFill>
        <p:spPr>
          <a:xfrm>
            <a:off x="720000" y="1440000"/>
            <a:ext cx="11518920" cy="5280840"/>
          </a:xfrm>
          <a:prstGeom prst="rect">
            <a:avLst/>
          </a:prstGeom>
          <a:ln w="0">
            <a:noFill/>
          </a:ln>
        </p:spPr>
      </p:pic>
      <p:sp>
        <p:nvSpPr>
          <p:cNvPr id="390" name="Rectangle 1"/>
          <p:cNvSpPr/>
          <p:nvPr/>
        </p:nvSpPr>
        <p:spPr>
          <a:xfrm>
            <a:off x="1080000" y="2716560"/>
            <a:ext cx="613620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0" y="-4968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60120" y="-3240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393" name="Picture 493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360" cy="4253760"/>
          </a:xfrm>
          <a:prstGeom prst="rect">
            <a:avLst/>
          </a:prstGeom>
          <a:ln w="0">
            <a:noFill/>
          </a:ln>
        </p:spPr>
      </p:pic>
      <p:sp>
        <p:nvSpPr>
          <p:cNvPr id="394" name="TextBox 496"/>
          <p:cNvSpPr/>
          <p:nvPr/>
        </p:nvSpPr>
        <p:spPr>
          <a:xfrm>
            <a:off x="60984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95" name="Rectangle 1"/>
          <p:cNvSpPr/>
          <p:nvPr/>
        </p:nvSpPr>
        <p:spPr>
          <a:xfrm>
            <a:off x="692280" y="1615680"/>
            <a:ext cx="685260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Rectangle 2"/>
          <p:cNvSpPr/>
          <p:nvPr/>
        </p:nvSpPr>
        <p:spPr>
          <a:xfrm>
            <a:off x="2725560" y="2648520"/>
            <a:ext cx="4819320" cy="103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"/>
          <p:cNvSpPr/>
          <p:nvPr/>
        </p:nvSpPr>
        <p:spPr>
          <a:xfrm>
            <a:off x="0" y="-1368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399" name="Picture 497" descr=""/>
          <p:cNvPicPr/>
          <p:nvPr/>
        </p:nvPicPr>
        <p:blipFill>
          <a:blip r:embed="rId2"/>
          <a:stretch/>
        </p:blipFill>
        <p:spPr>
          <a:xfrm>
            <a:off x="609120" y="1405800"/>
            <a:ext cx="10971360" cy="3935520"/>
          </a:xfrm>
          <a:prstGeom prst="rect">
            <a:avLst/>
          </a:prstGeom>
          <a:ln w="0">
            <a:noFill/>
          </a:ln>
        </p:spPr>
      </p:pic>
      <p:sp>
        <p:nvSpPr>
          <p:cNvPr id="400" name="TextBox 499"/>
          <p:cNvSpPr/>
          <p:nvPr/>
        </p:nvSpPr>
        <p:spPr>
          <a:xfrm>
            <a:off x="61020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01" name="Rectangle 1"/>
          <p:cNvSpPr/>
          <p:nvPr/>
        </p:nvSpPr>
        <p:spPr>
          <a:xfrm>
            <a:off x="2281680" y="1704600"/>
            <a:ext cx="509472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"/>
          <p:cNvSpPr/>
          <p:nvPr/>
        </p:nvSpPr>
        <p:spPr>
          <a:xfrm>
            <a:off x="0" y="-1368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60120" y="360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404" name="Picture 500" descr=""/>
          <p:cNvPicPr/>
          <p:nvPr/>
        </p:nvPicPr>
        <p:blipFill>
          <a:blip r:embed="rId2"/>
          <a:stretch/>
        </p:blipFill>
        <p:spPr>
          <a:xfrm>
            <a:off x="609120" y="1306080"/>
            <a:ext cx="10971360" cy="425376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03"/>
          <p:cNvSpPr/>
          <p:nvPr/>
        </p:nvSpPr>
        <p:spPr>
          <a:xfrm>
            <a:off x="60984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06" name="Rectangle 1"/>
          <p:cNvSpPr/>
          <p:nvPr/>
        </p:nvSpPr>
        <p:spPr>
          <a:xfrm>
            <a:off x="3968280" y="1953000"/>
            <a:ext cx="339912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Rectangle 2"/>
          <p:cNvSpPr/>
          <p:nvPr/>
        </p:nvSpPr>
        <p:spPr>
          <a:xfrm>
            <a:off x="2610000" y="2983320"/>
            <a:ext cx="4819320" cy="66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Rectangle 3"/>
          <p:cNvSpPr/>
          <p:nvPr/>
        </p:nvSpPr>
        <p:spPr>
          <a:xfrm>
            <a:off x="1959120" y="4341960"/>
            <a:ext cx="540828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0" y="223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60120" y="3960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411" name="Picture 504" descr=""/>
          <p:cNvPicPr/>
          <p:nvPr/>
        </p:nvPicPr>
        <p:blipFill>
          <a:blip r:embed="rId2"/>
          <a:srcRect l="25498" t="0" r="0" b="0"/>
          <a:stretch/>
        </p:blipFill>
        <p:spPr>
          <a:xfrm>
            <a:off x="180000" y="1405800"/>
            <a:ext cx="11575440" cy="3935520"/>
          </a:xfrm>
          <a:prstGeom prst="rect">
            <a:avLst/>
          </a:prstGeom>
          <a:ln w="0">
            <a:noFill/>
          </a:ln>
        </p:spPr>
      </p:pic>
      <p:sp>
        <p:nvSpPr>
          <p:cNvPr id="412" name="Freeform: Shape 505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5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Picture 506" descr=""/>
          <p:cNvPicPr/>
          <p:nvPr/>
        </p:nvPicPr>
        <p:blipFill>
          <a:blip r:embed="rId3"/>
          <a:srcRect l="0" t="23711" r="87610" b="67135"/>
          <a:stretch/>
        </p:blipFill>
        <p:spPr>
          <a:xfrm>
            <a:off x="-24120" y="2204640"/>
            <a:ext cx="1438560" cy="35856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507" descr=""/>
          <p:cNvPicPr/>
          <p:nvPr/>
        </p:nvPicPr>
        <p:blipFill>
          <a:blip r:embed="rId4"/>
          <a:srcRect l="14138" t="14574" r="74502" b="78009"/>
          <a:stretch/>
        </p:blipFill>
        <p:spPr>
          <a:xfrm>
            <a:off x="-115560" y="1845000"/>
            <a:ext cx="1530000" cy="29052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508" descr=""/>
          <p:cNvPicPr/>
          <p:nvPr/>
        </p:nvPicPr>
        <p:blipFill>
          <a:blip r:embed="rId5"/>
          <a:srcRect l="12802" t="69422" r="74207" b="21417"/>
          <a:stretch/>
        </p:blipFill>
        <p:spPr>
          <a:xfrm>
            <a:off x="0" y="3987000"/>
            <a:ext cx="1749240" cy="358560"/>
          </a:xfrm>
          <a:prstGeom prst="rect">
            <a:avLst/>
          </a:prstGeom>
          <a:ln w="0">
            <a:noFill/>
          </a:ln>
        </p:spPr>
      </p:pic>
      <p:sp>
        <p:nvSpPr>
          <p:cNvPr id="416" name="TextBox 1"/>
          <p:cNvSpPr/>
          <p:nvPr/>
        </p:nvSpPr>
        <p:spPr>
          <a:xfrm>
            <a:off x="60984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 Dotplot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17" name="Rectangle 2"/>
          <p:cNvSpPr/>
          <p:nvPr/>
        </p:nvSpPr>
        <p:spPr>
          <a:xfrm>
            <a:off x="-24120" y="1985400"/>
            <a:ext cx="7523640" cy="35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Rectangle 3"/>
          <p:cNvSpPr/>
          <p:nvPr/>
        </p:nvSpPr>
        <p:spPr>
          <a:xfrm>
            <a:off x="3710880" y="4496760"/>
            <a:ext cx="3788640" cy="33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TextBox 5"/>
          <p:cNvSpPr/>
          <p:nvPr/>
        </p:nvSpPr>
        <p:spPr>
          <a:xfrm>
            <a:off x="4626000" y="4903560"/>
            <a:ext cx="243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4d5156"/>
                </a:solidFill>
                <a:latin typeface="arial"/>
                <a:ea typeface="DejaVu Sans"/>
              </a:rPr>
              <a:t>galactose to glucose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514" descr=""/>
          <p:cNvPicPr/>
          <p:nvPr/>
        </p:nvPicPr>
        <p:blipFill>
          <a:blip r:embed="rId1"/>
          <a:stretch/>
        </p:blipFill>
        <p:spPr>
          <a:xfrm>
            <a:off x="1044360" y="1187640"/>
            <a:ext cx="10275480" cy="4253760"/>
          </a:xfrm>
          <a:prstGeom prst="rect">
            <a:avLst/>
          </a:prstGeom>
          <a:ln w="0">
            <a:noFill/>
          </a:ln>
        </p:spPr>
      </p:pic>
      <p:sp>
        <p:nvSpPr>
          <p:cNvPr id="421" name="Freeform: Shape 515">
            <a:hlinkClick r:id="" action="ppaction://hlinkshowjump?jump=previousslide"/>
          </p:cNvPr>
          <p:cNvSpPr/>
          <p:nvPr/>
        </p:nvSpPr>
        <p:spPr>
          <a:xfrm>
            <a:off x="870480" y="6095880"/>
            <a:ext cx="10875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4471Do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23" name="Rectangle 2"/>
          <p:cNvSpPr/>
          <p:nvPr/>
        </p:nvSpPr>
        <p:spPr>
          <a:xfrm>
            <a:off x="2405880" y="1564920"/>
            <a:ext cx="3557880" cy="298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Rectangle 3"/>
          <p:cNvSpPr/>
          <p:nvPr/>
        </p:nvSpPr>
        <p:spPr>
          <a:xfrm>
            <a:off x="1358280" y="2517840"/>
            <a:ext cx="4605480" cy="35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28" name="Picture 516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720000" y="1909080"/>
            <a:ext cx="11175120" cy="4739040"/>
          </a:xfrm>
          <a:prstGeom prst="rect">
            <a:avLst/>
          </a:prstGeom>
          <a:ln w="0">
            <a:noFill/>
          </a:ln>
        </p:spPr>
      </p:pic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4471Do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tplot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30" name="Rectangle 1"/>
          <p:cNvSpPr/>
          <p:nvPr/>
        </p:nvSpPr>
        <p:spPr>
          <a:xfrm>
            <a:off x="1080000" y="2287080"/>
            <a:ext cx="5098320" cy="358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1" name="" descr=""/>
          <p:cNvPicPr/>
          <p:nvPr/>
        </p:nvPicPr>
        <p:blipFill>
          <a:blip r:embed="rId3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434" name="Picture 525" descr=""/>
          <p:cNvPicPr/>
          <p:nvPr/>
        </p:nvPicPr>
        <p:blipFill>
          <a:blip r:embed="rId2"/>
          <a:stretch/>
        </p:blipFill>
        <p:spPr>
          <a:xfrm>
            <a:off x="720000" y="1405800"/>
            <a:ext cx="11035440" cy="4221720"/>
          </a:xfrm>
          <a:prstGeom prst="rect">
            <a:avLst/>
          </a:prstGeom>
          <a:ln w="0">
            <a:noFill/>
          </a:ln>
        </p:spPr>
      </p:pic>
      <p:sp>
        <p:nvSpPr>
          <p:cNvPr id="435" name="Freeform: Shape 526">
            <a:hlinkClick r:id="" action="ppaction://hlinkshowjump?jump=previousslide"/>
          </p:cNvPr>
          <p:cNvSpPr/>
          <p:nvPr/>
        </p:nvSpPr>
        <p:spPr>
          <a:xfrm>
            <a:off x="871200" y="6096240"/>
            <a:ext cx="10875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4471Do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tplot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8"/>
          <p:cNvSpPr/>
          <p:nvPr/>
        </p:nvSpPr>
        <p:spPr>
          <a:xfrm>
            <a:off x="2880" y="0"/>
            <a:ext cx="12187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Rectangle 10"/>
          <p:cNvSpPr/>
          <p:nvPr/>
        </p:nvSpPr>
        <p:spPr>
          <a:xfrm>
            <a:off x="0" y="0"/>
            <a:ext cx="7389360" cy="6856920"/>
          </a:xfrm>
          <a:prstGeom prst="rect">
            <a:avLst/>
          </a:prstGeom>
          <a:gradFill rotWithShape="0">
            <a:gsLst>
              <a:gs pos="5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GSE164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471 was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one of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the best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experime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nts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838080" y="2160000"/>
            <a:ext cx="10572120" cy="37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Skeletal muscle biopsies were obtained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from 53 participants (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–83 years,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median = 52 years)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14 Young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21 Middle age</a:t>
            </a:r>
            <a:endParaRPr b="0" lang="en-IE" sz="21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18 Old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if they consumed medication for chronic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illness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trained professionally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had a body mass index ≥ 30 kg/m2</a:t>
            </a:r>
            <a:endParaRPr b="0" lang="en-IE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were diagnosed with cognitive damage,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a physical impairment, or a major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disease.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441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2" descr=""/>
          <p:cNvPicPr/>
          <p:nvPr/>
        </p:nvPicPr>
        <p:blipFill>
          <a:blip r:embed="rId1"/>
          <a:stretch/>
        </p:blipFill>
        <p:spPr>
          <a:xfrm>
            <a:off x="3348720" y="1373760"/>
            <a:ext cx="5256000" cy="5256000"/>
          </a:xfrm>
          <a:prstGeom prst="rect">
            <a:avLst/>
          </a:prstGeom>
          <a:ln w="0">
            <a:noFill/>
          </a:ln>
        </p:spPr>
      </p:pic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1640" cy="12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4471(Y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Pathwa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Word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48000" y="225360"/>
            <a:ext cx="9071640" cy="12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4471(M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Pathwa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Word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Cloud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0" y="576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60120" y="2304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  <p:pic>
        <p:nvPicPr>
          <p:cNvPr id="450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538880" cy="466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28000" y="144000"/>
            <a:ext cx="9071640" cy="12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GSE16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4471(Y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M)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Pathwa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Word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Cloud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52" name="Picture 2" descr=""/>
          <p:cNvPicPr/>
          <p:nvPr/>
        </p:nvPicPr>
        <p:blipFill>
          <a:blip r:embed="rId1"/>
          <a:srcRect l="0" t="3994" r="0" b="0"/>
          <a:stretch/>
        </p:blipFill>
        <p:spPr>
          <a:xfrm>
            <a:off x="3286080" y="1455480"/>
            <a:ext cx="5371560" cy="529704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4" descr=""/>
          <p:cNvPicPr/>
          <p:nvPr/>
        </p:nvPicPr>
        <p:blipFill>
          <a:blip r:embed="rId2"/>
          <a:srcRect l="0" t="3793" r="0" b="0"/>
          <a:stretch/>
        </p:blipFill>
        <p:spPr>
          <a:xfrm>
            <a:off x="3658320" y="1824120"/>
            <a:ext cx="4614840" cy="4560120"/>
          </a:xfrm>
          <a:prstGeom prst="rect">
            <a:avLst/>
          </a:prstGeom>
          <a:ln w="0">
            <a:noFill/>
          </a:ln>
        </p:spPr>
      </p:pic>
      <p:sp>
        <p:nvSpPr>
          <p:cNvPr id="454" name="Rectangle 2"/>
          <p:cNvSpPr/>
          <p:nvPr/>
        </p:nvSpPr>
        <p:spPr>
          <a:xfrm>
            <a:off x="8658720" y="2044080"/>
            <a:ext cx="3098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Adjust p value &lt; 0.05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455" name="Rectangle 3"/>
          <p:cNvSpPr/>
          <p:nvPr/>
        </p:nvSpPr>
        <p:spPr>
          <a:xfrm>
            <a:off x="8646480" y="2413440"/>
            <a:ext cx="329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Genes pathway coverture &gt; 0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520" cy="5996520"/>
          </a:xfrm>
          <a:prstGeom prst="rect">
            <a:avLst/>
          </a:prstGeom>
          <a:ln w="0">
            <a:noFill/>
          </a:ln>
        </p:spPr>
      </p:pic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Old vs Young (up or down)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460" name="Picture 8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900000" y="3593160"/>
            <a:ext cx="5450400" cy="3066480"/>
          </a:xfrm>
          <a:prstGeom prst="rect">
            <a:avLst/>
          </a:prstGeom>
          <a:ln w="0">
            <a:noFill/>
          </a:ln>
        </p:spPr>
      </p:pic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838080" y="2297880"/>
            <a:ext cx="5130000" cy="95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HCN1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29640" cy="3165480"/>
          </a:xfrm>
          <a:prstGeom prst="rect">
            <a:avLst/>
          </a:prstGeom>
          <a:ln w="0">
            <a:noFill/>
          </a:ln>
        </p:spPr>
      </p:pic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MYH8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66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29640" cy="3165480"/>
          </a:xfrm>
          <a:prstGeom prst="rect">
            <a:avLst/>
          </a:prstGeom>
          <a:ln w="0">
            <a:noFill/>
          </a:ln>
        </p:spPr>
      </p:pic>
      <p:sp>
        <p:nvSpPr>
          <p:cNvPr id="467" name="Rectangle 5"/>
          <p:cNvSpPr/>
          <p:nvPr/>
        </p:nvSpPr>
        <p:spPr>
          <a:xfrm>
            <a:off x="2041920" y="1823400"/>
            <a:ext cx="1838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468" name="Rectangle 8"/>
          <p:cNvSpPr/>
          <p:nvPr/>
        </p:nvSpPr>
        <p:spPr>
          <a:xfrm>
            <a:off x="7422480" y="1773360"/>
            <a:ext cx="1838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70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2" descr=""/>
          <p:cNvPicPr/>
          <p:nvPr/>
        </p:nvPicPr>
        <p:blipFill>
          <a:blip r:embed="rId1"/>
          <a:stretch/>
        </p:blipFill>
        <p:spPr>
          <a:xfrm>
            <a:off x="838080" y="2418120"/>
            <a:ext cx="5129640" cy="3165480"/>
          </a:xfrm>
          <a:prstGeom prst="rect">
            <a:avLst/>
          </a:prstGeom>
          <a:ln w="0">
            <a:noFill/>
          </a:ln>
        </p:spPr>
      </p:pic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HCN1 raw count over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473" name="Picture 4" descr=""/>
          <p:cNvPicPr/>
          <p:nvPr/>
        </p:nvPicPr>
        <p:blipFill>
          <a:blip r:embed="rId2"/>
          <a:stretch/>
        </p:blipFill>
        <p:spPr>
          <a:xfrm>
            <a:off x="6226200" y="2418120"/>
            <a:ext cx="5129640" cy="3165480"/>
          </a:xfrm>
          <a:prstGeom prst="rect">
            <a:avLst/>
          </a:prstGeom>
          <a:ln w="0">
            <a:noFill/>
          </a:ln>
        </p:spPr>
      </p:pic>
      <p:sp>
        <p:nvSpPr>
          <p:cNvPr id="474" name="Rectangle 5"/>
          <p:cNvSpPr/>
          <p:nvPr/>
        </p:nvSpPr>
        <p:spPr>
          <a:xfrm>
            <a:off x="2041920" y="1823400"/>
            <a:ext cx="1838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GSE157585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475" name="Rectangle 8"/>
          <p:cNvSpPr/>
          <p:nvPr/>
        </p:nvSpPr>
        <p:spPr>
          <a:xfrm>
            <a:off x="7422480" y="1773360"/>
            <a:ext cx="1838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I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GSE164471</a:t>
            </a:r>
            <a:endParaRPr b="0" lang="en-IE" sz="24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Positive slope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479" name="Picture 2" descr=""/>
          <p:cNvPicPr/>
          <p:nvPr/>
        </p:nvPicPr>
        <p:blipFill>
          <a:blip r:embed="rId1"/>
          <a:stretch/>
        </p:blipFill>
        <p:spPr>
          <a:xfrm>
            <a:off x="2197440" y="2033280"/>
            <a:ext cx="6734520" cy="4094280"/>
          </a:xfrm>
          <a:prstGeom prst="rect">
            <a:avLst/>
          </a:prstGeom>
          <a:ln w="0">
            <a:noFill/>
          </a:ln>
        </p:spPr>
      </p:pic>
      <p:sp>
        <p:nvSpPr>
          <p:cNvPr id="480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4" descr=""/>
          <p:cNvPicPr/>
          <p:nvPr/>
        </p:nvPicPr>
        <p:blipFill>
          <a:blip r:embed="rId1"/>
          <a:stretch/>
        </p:blipFill>
        <p:spPr>
          <a:xfrm>
            <a:off x="5792040" y="495360"/>
            <a:ext cx="5996520" cy="5996520"/>
          </a:xfrm>
          <a:prstGeom prst="rect">
            <a:avLst/>
          </a:prstGeom>
          <a:ln w="0">
            <a:noFill/>
          </a:ln>
        </p:spPr>
      </p:pic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Genes increased by age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484" name="Picture 8" descr=""/>
          <p:cNvPicPr/>
          <p:nvPr/>
        </p:nvPicPr>
        <p:blipFill>
          <a:blip r:embed="rId2"/>
          <a:stretch/>
        </p:blipFill>
        <p:spPr>
          <a:xfrm>
            <a:off x="954000" y="3417840"/>
            <a:ext cx="5441400" cy="3066480"/>
          </a:xfrm>
          <a:prstGeom prst="rect">
            <a:avLst/>
          </a:prstGeom>
          <a:ln w="0">
            <a:noFill/>
          </a:ln>
        </p:spPr>
      </p:pic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838080" y="2272320"/>
            <a:ext cx="5130000" cy="95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MYH8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MTCO1P12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486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" descr=""/>
          <p:cNvPicPr/>
          <p:nvPr/>
        </p:nvPicPr>
        <p:blipFill>
          <a:blip r:embed="rId3"/>
          <a:stretch/>
        </p:blipFill>
        <p:spPr>
          <a:xfrm>
            <a:off x="60120" y="6480"/>
            <a:ext cx="533880" cy="735480"/>
          </a:xfrm>
          <a:prstGeom prst="rect">
            <a:avLst/>
          </a:prstGeom>
          <a:ln w="0">
            <a:noFill/>
          </a:ln>
          <a:effectLst>
            <a:glow rad="50760">
              <a:srgbClr val="b39ddb"/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Cytoscape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-5436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491" name="" descr=""/>
          <p:cNvPicPr/>
          <p:nvPr/>
        </p:nvPicPr>
        <p:blipFill>
          <a:blip r:embed="rId2"/>
          <a:stretch/>
        </p:blipFill>
        <p:spPr>
          <a:xfrm>
            <a:off x="2235960" y="1251720"/>
            <a:ext cx="6763680" cy="4327920"/>
          </a:xfrm>
          <a:prstGeom prst="rect">
            <a:avLst/>
          </a:prstGeom>
          <a:ln w="0">
            <a:noFill/>
          </a:ln>
        </p:spPr>
      </p:pic>
      <p:sp>
        <p:nvSpPr>
          <p:cNvPr id="492" name=""/>
          <p:cNvSpPr/>
          <p:nvPr/>
        </p:nvSpPr>
        <p:spPr>
          <a:xfrm>
            <a:off x="3780000" y="2052000"/>
            <a:ext cx="5219640" cy="107964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3780000" y="5004000"/>
            <a:ext cx="5219640" cy="53964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3780000" y="4176000"/>
            <a:ext cx="5219640" cy="53964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280" cy="426384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7920000" y="1991880"/>
            <a:ext cx="3895560" cy="4127760"/>
          </a:xfrm>
          <a:prstGeom prst="rect">
            <a:avLst/>
          </a:prstGeom>
          <a:ln w="0">
            <a:noFill/>
          </a:ln>
        </p:spPr>
      </p:pic>
      <p:sp>
        <p:nvSpPr>
          <p:cNvPr id="500" name="Simple 2"/>
          <p:cNvSpPr txBox="1"/>
          <p:nvPr/>
        </p:nvSpPr>
        <p:spPr>
          <a:xfrm>
            <a:off x="5751720" y="3776040"/>
            <a:ext cx="1807920" cy="90360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0">
                  <a:noFill/>
                </a:ln>
                <a:solidFill>
                  <a:srgbClr val="22880e"/>
                </a:solidFill>
                <a:latin typeface="Noto Sans"/>
                <a:ea typeface="MS Gothic"/>
              </a:rPr>
              <a:t>VS</a:t>
            </a:r>
            <a:endParaRPr b="0" lang="en-IE" sz="2400" spc="-1" strike="noStrike">
              <a:ln w="0">
                <a:noFill/>
              </a:ln>
              <a:solidFill>
                <a:srgbClr val="22880e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831960" y="2320560"/>
            <a:ext cx="8571960" cy="175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Computa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tional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approach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es for the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therapeut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ic target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discover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y to ame-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liorate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muscle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wasting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during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aging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and </a:t>
            </a:r>
            <a:r>
              <a:rPr b="1" lang="en-US" sz="3600" spc="-1" strike="noStrike">
                <a:solidFill>
                  <a:srgbClr val="002060"/>
                </a:solidFill>
                <a:latin typeface="Arial"/>
                <a:ea typeface="DejaVu Sans"/>
              </a:rPr>
              <a:t>disease </a:t>
            </a:r>
            <a:endParaRPr b="0" lang="en-IE" sz="36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831960" y="4407480"/>
            <a:ext cx="7688160" cy="115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E" sz="2400" spc="-1" strike="noStrike">
                <a:solidFill>
                  <a:srgbClr val="585858"/>
                </a:solidFill>
                <a:latin typeface="Arial"/>
                <a:ea typeface="DejaVu Sans"/>
              </a:rPr>
              <a:t>Msc Karen Guerrero Vazquez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Katarzyna Whysall</a:t>
            </a:r>
            <a:endParaRPr b="0" lang="en-IE" sz="2400" spc="-1" strike="noStrike"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585858"/>
                </a:solidFill>
                <a:latin typeface="Arial"/>
                <a:ea typeface="DejaVu Sans"/>
              </a:rPr>
              <a:t>Dr. Pilib O Broin</a:t>
            </a:r>
            <a:endParaRPr b="0" lang="en-IE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4320000" y="3096000"/>
            <a:ext cx="2339640" cy="233964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1440000" y="2120400"/>
            <a:ext cx="179964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2"/>
          <a:stretch/>
        </p:blipFill>
        <p:spPr>
          <a:xfrm>
            <a:off x="1335240" y="3177720"/>
            <a:ext cx="1904400" cy="190440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4680000" y="2120400"/>
            <a:ext cx="161964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32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7920000" y="3312000"/>
            <a:ext cx="2159640" cy="2159640"/>
          </a:xfrm>
          <a:prstGeom prst="rect">
            <a:avLst/>
          </a:prstGeom>
          <a:ln w="0">
            <a:noFill/>
          </a:ln>
        </p:spPr>
      </p:pic>
      <p:sp>
        <p:nvSpPr>
          <p:cNvPr id="508" name=""/>
          <p:cNvSpPr/>
          <p:nvPr/>
        </p:nvSpPr>
        <p:spPr>
          <a:xfrm>
            <a:off x="7560000" y="1620000"/>
            <a:ext cx="3059640" cy="15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8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3600000" y="3780000"/>
            <a:ext cx="53964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>
            <a:off x="6840000" y="3780000"/>
            <a:ext cx="539640" cy="5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13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" descr=""/>
          <p:cNvPicPr/>
          <p:nvPr/>
        </p:nvPicPr>
        <p:blipFill>
          <a:blip r:embed="rId1"/>
          <a:srcRect l="7013" t="0" r="14035" b="9638"/>
          <a:stretch/>
        </p:blipFill>
        <p:spPr>
          <a:xfrm>
            <a:off x="1800000" y="-10800"/>
            <a:ext cx="9091440" cy="686844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17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4760" cy="1530720"/>
          </a:xfrm>
          <a:prstGeom prst="rect">
            <a:avLst/>
          </a:prstGeom>
          <a:ln w="0">
            <a:noFill/>
          </a:ln>
        </p:spPr>
      </p:pic>
      <p:sp>
        <p:nvSpPr>
          <p:cNvPr id="520" name=""/>
          <p:cNvSpPr/>
          <p:nvPr/>
        </p:nvSpPr>
        <p:spPr>
          <a:xfrm>
            <a:off x="1345320" y="1947240"/>
            <a:ext cx="1465200" cy="5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70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520" cy="1245600"/>
          </a:xfrm>
          <a:prstGeom prst="rect">
            <a:avLst/>
          </a:prstGeom>
          <a:ln w="0">
            <a:noFill/>
          </a:ln>
        </p:spPr>
      </p:pic>
      <p:sp>
        <p:nvSpPr>
          <p:cNvPr id="522" name=""/>
          <p:cNvSpPr/>
          <p:nvPr/>
        </p:nvSpPr>
        <p:spPr>
          <a:xfrm>
            <a:off x="3983400" y="1947240"/>
            <a:ext cx="13186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600" cy="1412640"/>
          </a:xfrm>
          <a:prstGeom prst="rect">
            <a:avLst/>
          </a:prstGeom>
          <a:ln w="0">
            <a:noFill/>
          </a:ln>
        </p:spPr>
      </p:pic>
      <p:sp>
        <p:nvSpPr>
          <p:cNvPr id="524" name=""/>
          <p:cNvSpPr/>
          <p:nvPr/>
        </p:nvSpPr>
        <p:spPr>
          <a:xfrm>
            <a:off x="6328440" y="1620000"/>
            <a:ext cx="249120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62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1873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5958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3150720" y="3690000"/>
            <a:ext cx="43956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>
            <a:off x="582192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8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29" name=""/>
          <p:cNvSpPr/>
          <p:nvPr/>
        </p:nvSpPr>
        <p:spPr>
          <a:xfrm>
            <a:off x="849276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440" cy="1144440"/>
          </a:xfrm>
          <a:prstGeom prst="rect">
            <a:avLst/>
          </a:prstGeom>
          <a:ln w="0">
            <a:noFill/>
          </a:ln>
        </p:spPr>
      </p:pic>
      <p:sp>
        <p:nvSpPr>
          <p:cNvPr id="531" name=""/>
          <p:cNvSpPr/>
          <p:nvPr/>
        </p:nvSpPr>
        <p:spPr>
          <a:xfrm>
            <a:off x="8668440" y="1620360"/>
            <a:ext cx="249120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109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287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532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" descr=""/>
          <p:cNvPicPr/>
          <p:nvPr/>
        </p:nvPicPr>
        <p:blipFill>
          <a:blip r:embed="rId1"/>
          <a:srcRect l="5613" t="9867" r="24286" b="14434"/>
          <a:stretch/>
        </p:blipFill>
        <p:spPr>
          <a:xfrm>
            <a:off x="792360" y="180360"/>
            <a:ext cx="11266920" cy="5939280"/>
          </a:xfrm>
          <a:prstGeom prst="rect">
            <a:avLst/>
          </a:prstGeom>
          <a:ln w="0">
            <a:noFill/>
          </a:ln>
        </p:spPr>
      </p:pic>
      <p:pic>
        <p:nvPicPr>
          <p:cNvPr id="535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36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39" name="PlaceHolder 7"/>
          <p:cNvSpPr/>
          <p:nvPr/>
        </p:nvSpPr>
        <p:spPr>
          <a:xfrm>
            <a:off x="83844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2"/>
          <a:stretch/>
        </p:blipFill>
        <p:spPr>
          <a:xfrm>
            <a:off x="3420000" y="1800000"/>
            <a:ext cx="4679640" cy="4679640"/>
          </a:xfrm>
          <a:prstGeom prst="rect">
            <a:avLst/>
          </a:prstGeom>
          <a:ln w="0">
            <a:noFill/>
          </a:ln>
        </p:spPr>
      </p:pic>
      <p:sp>
        <p:nvSpPr>
          <p:cNvPr id="541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44" name="PlaceHolder 10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2"/>
          <a:srcRect l="20382" t="0" r="28642" b="0"/>
          <a:stretch/>
        </p:blipFill>
        <p:spPr>
          <a:xfrm>
            <a:off x="3060000" y="2264400"/>
            <a:ext cx="4499280" cy="3370680"/>
          </a:xfrm>
          <a:prstGeom prst="rect">
            <a:avLst/>
          </a:prstGeom>
          <a:ln w="0">
            <a:noFill/>
          </a:ln>
        </p:spPr>
      </p:pic>
      <p:pic>
        <p:nvPicPr>
          <p:cNvPr id="546" name="" descr=""/>
          <p:cNvPicPr/>
          <p:nvPr/>
        </p:nvPicPr>
        <p:blipFill>
          <a:blip r:embed="rId3"/>
          <a:srcRect l="20382" t="0" r="28642" b="0"/>
          <a:stretch/>
        </p:blipFill>
        <p:spPr>
          <a:xfrm>
            <a:off x="972720" y="2084400"/>
            <a:ext cx="5866920" cy="4395240"/>
          </a:xfrm>
          <a:prstGeom prst="rect">
            <a:avLst/>
          </a:prstGeom>
          <a:ln w="0">
            <a:noFill/>
          </a:ln>
        </p:spPr>
      </p:pic>
      <p:sp>
        <p:nvSpPr>
          <p:cNvPr id="547" name="PlaceHolder 11"/>
          <p:cNvSpPr/>
          <p:nvPr/>
        </p:nvSpPr>
        <p:spPr>
          <a:xfrm>
            <a:off x="7920000" y="2104560"/>
            <a:ext cx="3959640" cy="9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8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18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4"/>
          <a:stretch/>
        </p:blipFill>
        <p:spPr>
          <a:xfrm>
            <a:off x="8280000" y="3658320"/>
            <a:ext cx="3199320" cy="319932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52" name="PlaceHolder 12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53" name="PlaceHolder 13"/>
          <p:cNvSpPr/>
          <p:nvPr/>
        </p:nvSpPr>
        <p:spPr>
          <a:xfrm>
            <a:off x="1260000" y="2464560"/>
            <a:ext cx="3959640" cy="41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hsa-miR-519a-3p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hsa-miR-200b-3p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hsa-miR-10b-5p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hsa-miR-95-3p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800" spc="-1" strike="noStrike"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4878000" y="2375640"/>
            <a:ext cx="3041640" cy="35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hsa-miR-106a-5p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hsa-miR-663a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hsa-miR-519d-3p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hsa-miR-93-5p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hsa-miR-20a-5p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8460000" y="2355120"/>
            <a:ext cx="1979640" cy="37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CDKN1A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IK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KAT2B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RNF20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ROCK2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ST13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556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59" name="PlaceHolder 8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60" name="PlaceHolder 9"/>
          <p:cNvSpPr/>
          <p:nvPr/>
        </p:nvSpPr>
        <p:spPr>
          <a:xfrm>
            <a:off x="7920000" y="1620000"/>
            <a:ext cx="3959640" cy="9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5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4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15 edges</a:t>
            </a:r>
            <a:endParaRPr b="0" lang="en-IE" sz="2800" spc="-1" strike="noStrike"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2"/>
          <a:srcRect l="16064" t="1203" r="30925" b="0"/>
          <a:stretch/>
        </p:blipFill>
        <p:spPr>
          <a:xfrm>
            <a:off x="1440360" y="1800000"/>
            <a:ext cx="5579280" cy="4935960"/>
          </a:xfrm>
          <a:prstGeom prst="rect">
            <a:avLst/>
          </a:prstGeom>
          <a:ln w="0">
            <a:noFill/>
          </a:ln>
        </p:spPr>
      </p:pic>
      <p:pic>
        <p:nvPicPr>
          <p:cNvPr id="562" name="" descr=""/>
          <p:cNvPicPr/>
          <p:nvPr/>
        </p:nvPicPr>
        <p:blipFill>
          <a:blip r:embed="rId3"/>
          <a:stretch/>
        </p:blipFill>
        <p:spPr>
          <a:xfrm>
            <a:off x="8442000" y="3600000"/>
            <a:ext cx="3257640" cy="3257640"/>
          </a:xfrm>
          <a:prstGeom prst="rect">
            <a:avLst/>
          </a:prstGeom>
          <a:ln w="0">
            <a:noFill/>
          </a:ln>
        </p:spPr>
      </p:pic>
      <p:sp>
        <p:nvSpPr>
          <p:cNvPr id="563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66" name="PlaceHolder 14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67" name="PlaceHolder 15"/>
          <p:cNvSpPr/>
          <p:nvPr/>
        </p:nvSpPr>
        <p:spPr>
          <a:xfrm>
            <a:off x="1260000" y="2464560"/>
            <a:ext cx="3959640" cy="41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hsa-miR-17-5p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4860000" y="2355120"/>
            <a:ext cx="1979640" cy="37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EEF1A2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CDKN2A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569" name=""/>
          <p:cNvSpPr/>
          <p:nvPr/>
        </p:nvSpPr>
        <p:spPr>
          <a:xfrm>
            <a:off x="7560000" y="2355120"/>
            <a:ext cx="1979640" cy="37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CDK6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SP1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CCND1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PTEN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574" name="" descr=""/>
          <p:cNvPicPr/>
          <p:nvPr/>
        </p:nvPicPr>
        <p:blipFill>
          <a:blip r:embed="rId2"/>
          <a:stretch/>
        </p:blipFill>
        <p:spPr>
          <a:xfrm>
            <a:off x="1080360" y="1980000"/>
            <a:ext cx="3959280" cy="4263840"/>
          </a:xfrm>
          <a:prstGeom prst="rect">
            <a:avLst/>
          </a:prstGeom>
          <a:ln w="0">
            <a:noFill/>
          </a:ln>
        </p:spPr>
      </p:pic>
      <p:sp>
        <p:nvSpPr>
          <p:cNvPr id="575" name="Simple 3"/>
          <p:cNvSpPr txBox="1"/>
          <p:nvPr/>
        </p:nvSpPr>
        <p:spPr>
          <a:xfrm>
            <a:off x="5643720" y="3776040"/>
            <a:ext cx="1807920" cy="90360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0">
                  <a:noFill/>
                </a:ln>
                <a:solidFill>
                  <a:srgbClr val="54880e"/>
                </a:solidFill>
                <a:latin typeface="Noto Sans"/>
                <a:ea typeface="MS Gothic"/>
              </a:rPr>
              <a:t>VS</a:t>
            </a:r>
            <a:endParaRPr b="0" lang="en-IE" sz="2400" spc="-1" strike="noStrike">
              <a:ln w="0">
                <a:noFill/>
              </a:ln>
              <a:solidFill>
                <a:srgbClr val="54880e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360" y="234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3"/>
          <a:srcRect l="14346" t="0" r="13457" b="0"/>
          <a:stretch/>
        </p:blipFill>
        <p:spPr>
          <a:xfrm>
            <a:off x="7704360" y="1908000"/>
            <a:ext cx="4247280" cy="432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240" cy="88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Update </a:t>
            </a: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# 3</a:t>
            </a:r>
            <a:br>
              <a:rPr sz="4400"/>
            </a:br>
            <a:br>
              <a:rPr sz="4400"/>
            </a:br>
            <a:endParaRPr b="0" lang="en-IE" sz="4400" spc="-1" strike="noStrike">
              <a:latin typeface="Arial"/>
            </a:endParaRPr>
          </a:p>
        </p:txBody>
      </p:sp>
      <p:sp>
        <p:nvSpPr>
          <p:cNvPr id="357" name="PlaceHolder 39"/>
          <p:cNvSpPr/>
          <p:nvPr/>
        </p:nvSpPr>
        <p:spPr>
          <a:xfrm>
            <a:off x="2700000" y="4320000"/>
            <a:ext cx="8211240" cy="88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Diff express genes and Gene Graphs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Young vs Middle age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4760" cy="1530720"/>
          </a:xfrm>
          <a:prstGeom prst="rect">
            <a:avLst/>
          </a:prstGeom>
          <a:ln w="0">
            <a:noFill/>
          </a:ln>
        </p:spPr>
      </p:pic>
      <p:sp>
        <p:nvSpPr>
          <p:cNvPr id="580" name=""/>
          <p:cNvSpPr/>
          <p:nvPr/>
        </p:nvSpPr>
        <p:spPr>
          <a:xfrm>
            <a:off x="1345320" y="1947240"/>
            <a:ext cx="1465200" cy="5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520" cy="1245600"/>
          </a:xfrm>
          <a:prstGeom prst="rect">
            <a:avLst/>
          </a:prstGeom>
          <a:ln w="0">
            <a:noFill/>
          </a:ln>
        </p:spPr>
      </p:pic>
      <p:sp>
        <p:nvSpPr>
          <p:cNvPr id="582" name=""/>
          <p:cNvSpPr/>
          <p:nvPr/>
        </p:nvSpPr>
        <p:spPr>
          <a:xfrm>
            <a:off x="3983400" y="1947240"/>
            <a:ext cx="13186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600" cy="1412640"/>
          </a:xfrm>
          <a:prstGeom prst="rect">
            <a:avLst/>
          </a:prstGeom>
          <a:ln w="0">
            <a:noFill/>
          </a:ln>
        </p:spPr>
      </p:pic>
      <p:sp>
        <p:nvSpPr>
          <p:cNvPr id="584" name=""/>
          <p:cNvSpPr/>
          <p:nvPr/>
        </p:nvSpPr>
        <p:spPr>
          <a:xfrm>
            <a:off x="6328440" y="1620000"/>
            <a:ext cx="249120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14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585" name=""/>
          <p:cNvSpPr/>
          <p:nvPr/>
        </p:nvSpPr>
        <p:spPr>
          <a:xfrm>
            <a:off x="3150720" y="3690000"/>
            <a:ext cx="43956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>
            <a:off x="582192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8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89" name=""/>
          <p:cNvSpPr/>
          <p:nvPr/>
        </p:nvSpPr>
        <p:spPr>
          <a:xfrm>
            <a:off x="849276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440" cy="114444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/>
          <p:nvPr/>
        </p:nvSpPr>
        <p:spPr>
          <a:xfrm>
            <a:off x="8668440" y="1620360"/>
            <a:ext cx="249120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18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360" y="234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" descr=""/>
          <p:cNvPicPr/>
          <p:nvPr/>
        </p:nvPicPr>
        <p:blipFill>
          <a:blip r:embed="rId1"/>
          <a:srcRect l="25519" t="12616" r="41852" b="5956"/>
          <a:stretch/>
        </p:blipFill>
        <p:spPr>
          <a:xfrm>
            <a:off x="2700000" y="1440000"/>
            <a:ext cx="4499280" cy="5343120"/>
          </a:xfrm>
          <a:prstGeom prst="rect">
            <a:avLst/>
          </a:prstGeom>
          <a:ln w="0">
            <a:noFill/>
          </a:ln>
        </p:spPr>
      </p:pic>
      <p:sp>
        <p:nvSpPr>
          <p:cNvPr id="594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5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596" name="PlaceHolder 16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higher connected nodes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597" name="PlaceHolder 17"/>
          <p:cNvSpPr/>
          <p:nvPr/>
        </p:nvSpPr>
        <p:spPr>
          <a:xfrm>
            <a:off x="7920000" y="1620000"/>
            <a:ext cx="3959640" cy="9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14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17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598" name="Simple 1"/>
          <p:cNvSpPr txBox="1"/>
          <p:nvPr/>
        </p:nvSpPr>
        <p:spPr>
          <a:xfrm rot="19346400">
            <a:off x="3426840" y="2968560"/>
            <a:ext cx="4319640" cy="144360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0">
                  <a:noFill/>
                </a:ln>
                <a:solidFill>
                  <a:srgbClr val="880e4f"/>
                </a:solidFill>
                <a:latin typeface="Noto Sans"/>
                <a:ea typeface="MS Gothic"/>
              </a:rPr>
              <a:t>FAIL</a:t>
            </a:r>
            <a:endParaRPr b="0" lang="en-IE" sz="2400" spc="-1" strike="noStrike">
              <a:ln w="0">
                <a:noFill/>
              </a:ln>
              <a:solidFill>
                <a:srgbClr val="880e4f"/>
              </a:solidFill>
              <a:latin typeface="Arial"/>
            </a:endParaRPr>
          </a:p>
        </p:txBody>
      </p:sp>
      <p:sp>
        <p:nvSpPr>
          <p:cNvPr id="599" name=""/>
          <p:cNvSpPr/>
          <p:nvPr/>
        </p:nvSpPr>
        <p:spPr>
          <a:xfrm>
            <a:off x="360" y="234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8272440" y="4320000"/>
            <a:ext cx="324720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hsa-miR-29c-3p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25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02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04" name="Simple 4"/>
          <p:cNvSpPr txBox="1"/>
          <p:nvPr/>
        </p:nvSpPr>
        <p:spPr>
          <a:xfrm>
            <a:off x="5931720" y="3776040"/>
            <a:ext cx="1807920" cy="903600"/>
          </a:xfrm>
          <a:prstGeom prst="rect">
            <a:avLst/>
          </a:prstGeom>
        </p:spPr>
        <p:txBody>
          <a:bodyPr wrap="none" lIns="94680" rIns="94680" tIns="51480" bIns="514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2400" spc="-1" strike="noStrike">
                <a:ln w="0">
                  <a:noFill/>
                </a:ln>
                <a:solidFill>
                  <a:srgbClr val="0e884e"/>
                </a:solidFill>
                <a:latin typeface="Noto Sans"/>
                <a:ea typeface="MS Gothic"/>
              </a:rPr>
              <a:t>VS</a:t>
            </a:r>
            <a:endParaRPr b="0" lang="en-IE" sz="2400" spc="-1" strike="noStrike">
              <a:ln w="0">
                <a:noFill/>
              </a:ln>
              <a:solidFill>
                <a:srgbClr val="0e884e"/>
              </a:solidFill>
              <a:latin typeface="Arial"/>
            </a:endParaRPr>
          </a:p>
        </p:txBody>
      </p:sp>
      <p:sp>
        <p:nvSpPr>
          <p:cNvPr id="605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606" name="" descr=""/>
          <p:cNvPicPr/>
          <p:nvPr/>
        </p:nvPicPr>
        <p:blipFill>
          <a:blip r:embed="rId2"/>
          <a:srcRect l="14346" t="0" r="13457" b="0"/>
          <a:stretch/>
        </p:blipFill>
        <p:spPr>
          <a:xfrm>
            <a:off x="1080000" y="1980000"/>
            <a:ext cx="4247280" cy="4327200"/>
          </a:xfrm>
          <a:prstGeom prst="rect">
            <a:avLst/>
          </a:prstGeom>
          <a:ln w="0">
            <a:noFill/>
          </a:ln>
        </p:spPr>
      </p:pic>
      <p:pic>
        <p:nvPicPr>
          <p:cNvPr id="607" name="" descr=""/>
          <p:cNvPicPr/>
          <p:nvPr/>
        </p:nvPicPr>
        <p:blipFill>
          <a:blip r:embed="rId3"/>
          <a:stretch/>
        </p:blipFill>
        <p:spPr>
          <a:xfrm>
            <a:off x="7993080" y="1874880"/>
            <a:ext cx="3895560" cy="412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vs Old Down-regulated  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1"/>
          <a:stretch/>
        </p:blipFill>
        <p:spPr>
          <a:xfrm>
            <a:off x="3753720" y="3101400"/>
            <a:ext cx="1904760" cy="1530720"/>
          </a:xfrm>
          <a:prstGeom prst="rect">
            <a:avLst/>
          </a:prstGeom>
          <a:ln w="0">
            <a:noFill/>
          </a:ln>
        </p:spPr>
      </p:pic>
      <p:sp>
        <p:nvSpPr>
          <p:cNvPr id="610" name=""/>
          <p:cNvSpPr/>
          <p:nvPr/>
        </p:nvSpPr>
        <p:spPr>
          <a:xfrm>
            <a:off x="1345320" y="1947240"/>
            <a:ext cx="1465200" cy="5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20 OG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2"/>
          <a:stretch/>
        </p:blipFill>
        <p:spPr>
          <a:xfrm>
            <a:off x="1260000" y="3243960"/>
            <a:ext cx="1550520" cy="1245600"/>
          </a:xfrm>
          <a:prstGeom prst="rect">
            <a:avLst/>
          </a:prstGeom>
          <a:ln w="0">
            <a:noFill/>
          </a:ln>
        </p:spPr>
      </p:pic>
      <p:sp>
        <p:nvSpPr>
          <p:cNvPr id="612" name=""/>
          <p:cNvSpPr/>
          <p:nvPr/>
        </p:nvSpPr>
        <p:spPr>
          <a:xfrm>
            <a:off x="3983400" y="1947240"/>
            <a:ext cx="131868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IntAct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3"/>
          <a:stretch/>
        </p:blipFill>
        <p:spPr>
          <a:xfrm>
            <a:off x="6497280" y="3160440"/>
            <a:ext cx="1758600" cy="1412640"/>
          </a:xfrm>
          <a:prstGeom prst="rect">
            <a:avLst/>
          </a:prstGeom>
          <a:ln w="0">
            <a:noFill/>
          </a:ln>
        </p:spPr>
      </p:pic>
      <p:sp>
        <p:nvSpPr>
          <p:cNvPr id="614" name=""/>
          <p:cNvSpPr/>
          <p:nvPr/>
        </p:nvSpPr>
        <p:spPr>
          <a:xfrm>
            <a:off x="6328440" y="1620000"/>
            <a:ext cx="249120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7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446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1292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3150720" y="3690000"/>
            <a:ext cx="43956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582192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" descr=""/>
          <p:cNvPicPr/>
          <p:nvPr/>
        </p:nvPicPr>
        <p:blipFill>
          <a:blip r:embed="rId4"/>
          <a:stretch/>
        </p:blipFill>
        <p:spPr>
          <a:xfrm>
            <a:off x="-54000" y="98964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19" name=""/>
          <p:cNvSpPr/>
          <p:nvPr/>
        </p:nvSpPr>
        <p:spPr>
          <a:xfrm>
            <a:off x="8492760" y="3690000"/>
            <a:ext cx="4392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0" name="" descr=""/>
          <p:cNvPicPr/>
          <p:nvPr/>
        </p:nvPicPr>
        <p:blipFill>
          <a:blip r:embed="rId5"/>
          <a:stretch/>
        </p:blipFill>
        <p:spPr>
          <a:xfrm>
            <a:off x="9475200" y="3294360"/>
            <a:ext cx="1144440" cy="1144440"/>
          </a:xfrm>
          <a:prstGeom prst="rect">
            <a:avLst/>
          </a:prstGeom>
          <a:ln w="0">
            <a:noFill/>
          </a:ln>
        </p:spPr>
      </p:pic>
      <p:sp>
        <p:nvSpPr>
          <p:cNvPr id="621" name=""/>
          <p:cNvSpPr/>
          <p:nvPr/>
        </p:nvSpPr>
        <p:spPr>
          <a:xfrm>
            <a:off x="8668440" y="1620360"/>
            <a:ext cx="249120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5 miRNAs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151 nodes</a:t>
            </a:r>
            <a:endParaRPr b="0" lang="en-IE" sz="2200" spc="-1" strike="noStrike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163 edges</a:t>
            </a:r>
            <a:endParaRPr b="0" lang="en-IE" sz="2200" spc="-1" strike="noStrike"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25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2"/>
          <a:srcRect l="11602" t="0" r="35239" b="0"/>
          <a:stretch/>
        </p:blipFill>
        <p:spPr>
          <a:xfrm rot="16174800">
            <a:off x="3089880" y="210240"/>
            <a:ext cx="6479280" cy="6372360"/>
          </a:xfrm>
          <a:prstGeom prst="rect">
            <a:avLst/>
          </a:prstGeom>
          <a:ln w="0">
            <a:noFill/>
          </a:ln>
        </p:spPr>
      </p:pic>
      <p:sp>
        <p:nvSpPr>
          <p:cNvPr id="627" name=""/>
          <p:cNvSpPr/>
          <p:nvPr/>
        </p:nvSpPr>
        <p:spPr>
          <a:xfrm>
            <a:off x="9360000" y="540000"/>
            <a:ext cx="2159640" cy="22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hsa-miR-124-3p</a:t>
            </a:r>
            <a:endParaRPr b="0" lang="en-IE" sz="18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hsa-miR-137</a:t>
            </a:r>
            <a:endParaRPr b="0" lang="en-IE" sz="18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hsa-miR-145-5p</a:t>
            </a:r>
            <a:endParaRPr b="0" lang="en-IE" sz="18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hsa-miR-221-3p</a:t>
            </a:r>
            <a:endParaRPr b="0" lang="en-IE" sz="18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hsa-miR-22-3p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30" name="PlaceHolder 23"/>
          <p:cNvSpPr/>
          <p:nvPr/>
        </p:nvSpPr>
        <p:spPr>
          <a:xfrm>
            <a:off x="83844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 vs Old Down-regulated  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632" name="" descr=""/>
          <p:cNvPicPr/>
          <p:nvPr/>
        </p:nvPicPr>
        <p:blipFill>
          <a:blip r:embed="rId2"/>
          <a:stretch/>
        </p:blipFill>
        <p:spPr>
          <a:xfrm>
            <a:off x="3600000" y="1980000"/>
            <a:ext cx="4248360" cy="436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35" name="PlaceHolder 24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36" name="PlaceHolder 25"/>
          <p:cNvSpPr/>
          <p:nvPr/>
        </p:nvSpPr>
        <p:spPr>
          <a:xfrm>
            <a:off x="7920000" y="1620000"/>
            <a:ext cx="395964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OG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 miRNAs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19 interaction genes</a:t>
            </a:r>
            <a:endParaRPr b="0" lang="en-IE" sz="2800" spc="-1" strike="noStrike">
              <a:latin typeface="Arial"/>
            </a:endParaRPr>
          </a:p>
          <a:p>
            <a:pPr marL="571680" indent="-5716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35 edges</a:t>
            </a:r>
            <a:endParaRPr b="0" lang="en-IE" sz="2800" spc="-1" strike="noStrike">
              <a:latin typeface="Arial"/>
            </a:endParaRPr>
          </a:p>
        </p:txBody>
      </p:sp>
      <p:sp>
        <p:nvSpPr>
          <p:cNvPr id="637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pic>
        <p:nvPicPr>
          <p:cNvPr id="638" name="" descr=""/>
          <p:cNvPicPr/>
          <p:nvPr/>
        </p:nvPicPr>
        <p:blipFill>
          <a:blip r:embed="rId2"/>
          <a:srcRect l="9214" t="0" r="31659" b="0"/>
          <a:stretch/>
        </p:blipFill>
        <p:spPr>
          <a:xfrm>
            <a:off x="1080360" y="1800000"/>
            <a:ext cx="5219280" cy="5009400"/>
          </a:xfrm>
          <a:prstGeom prst="rect">
            <a:avLst/>
          </a:prstGeom>
          <a:ln w="0">
            <a:noFill/>
          </a:ln>
        </p:spPr>
      </p:pic>
      <p:pic>
        <p:nvPicPr>
          <p:cNvPr id="639" name="" descr=""/>
          <p:cNvPicPr/>
          <p:nvPr/>
        </p:nvPicPr>
        <p:blipFill>
          <a:blip r:embed="rId3"/>
          <a:stretch/>
        </p:blipFill>
        <p:spPr>
          <a:xfrm>
            <a:off x="8351280" y="3614760"/>
            <a:ext cx="2988360" cy="306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42" name="PlaceHolder 26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Selecting the OG genes and their connections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43" name="PlaceHolder 27"/>
          <p:cNvSpPr/>
          <p:nvPr/>
        </p:nvSpPr>
        <p:spPr>
          <a:xfrm>
            <a:off x="1260000" y="2464560"/>
            <a:ext cx="3959640" cy="41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hsa-miR-221-3p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hsa-miR-145-5p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hsa-miR-137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644" name=""/>
          <p:cNvSpPr/>
          <p:nvPr/>
        </p:nvSpPr>
        <p:spPr>
          <a:xfrm>
            <a:off x="4878000" y="2375640"/>
            <a:ext cx="1961640" cy="23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GTPBP4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TMX2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645" name=""/>
          <p:cNvSpPr/>
          <p:nvPr/>
        </p:nvSpPr>
        <p:spPr>
          <a:xfrm>
            <a:off x="7020000" y="2160000"/>
            <a:ext cx="1979640" cy="418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ATXN1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BET1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CCL2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ESR1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FN1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GRB10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IFI16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JUN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567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</a:rPr>
              <a:t>KLF12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646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8820000" y="2160000"/>
            <a:ext cx="2519640" cy="37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KLF6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LRRK2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NARS1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SART3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SOX2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YBX1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ssrna_ag</a:t>
            </a:r>
            <a:endParaRPr b="0" lang="en-IE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ssrna_ug</a:t>
            </a:r>
            <a:endParaRPr b="0" lang="en-IE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9" name="" descr=""/>
          <p:cNvPicPr/>
          <p:nvPr/>
        </p:nvPicPr>
        <p:blipFill>
          <a:blip r:embed="rId1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50" name="PlaceHolder 30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Common miRNAs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51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52" name=""/>
          <p:cNvSpPr/>
          <p:nvPr/>
        </p:nvSpPr>
        <p:spPr>
          <a:xfrm>
            <a:off x="360" y="2304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53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5760000" y="720000"/>
            <a:ext cx="6119640" cy="6119640"/>
          </a:xfrm>
          <a:prstGeom prst="rect">
            <a:avLst/>
          </a:prstGeom>
          <a:ln w="0">
            <a:noFill/>
          </a:ln>
        </p:spPr>
      </p:pic>
      <p:sp>
        <p:nvSpPr>
          <p:cNvPr id="655" name=""/>
          <p:cNvSpPr/>
          <p:nvPr/>
        </p:nvSpPr>
        <p:spPr>
          <a:xfrm>
            <a:off x="1080000" y="1980000"/>
            <a:ext cx="4679640" cy="439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hsa-miR-124-3p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endParaRPr b="0" lang="en-IE" sz="2600" spc="-1" strike="noStrike"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9540000" y="900000"/>
            <a:ext cx="107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57" name=""/>
          <p:cNvSpPr/>
          <p:nvPr/>
        </p:nvSpPr>
        <p:spPr>
          <a:xfrm>
            <a:off x="8460000" y="6300000"/>
            <a:ext cx="107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58" name=""/>
          <p:cNvSpPr/>
          <p:nvPr/>
        </p:nvSpPr>
        <p:spPr>
          <a:xfrm>
            <a:off x="7092000" y="972000"/>
            <a:ext cx="107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59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60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61" name=""/>
          <p:cNvSpPr/>
          <p:nvPr/>
        </p:nvSpPr>
        <p:spPr>
          <a:xfrm>
            <a:off x="1390680" y="3960000"/>
            <a:ext cx="238896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62" name=""/>
          <p:cNvSpPr/>
          <p:nvPr/>
        </p:nvSpPr>
        <p:spPr>
          <a:xfrm>
            <a:off x="2520000" y="4320000"/>
            <a:ext cx="125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 vs 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63" name=""/>
          <p:cNvSpPr/>
          <p:nvPr/>
        </p:nvSpPr>
        <p:spPr>
          <a:xfrm>
            <a:off x="9540000" y="900000"/>
            <a:ext cx="107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64" name=""/>
          <p:cNvSpPr/>
          <p:nvPr/>
        </p:nvSpPr>
        <p:spPr>
          <a:xfrm>
            <a:off x="8460000" y="6300000"/>
            <a:ext cx="107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65" name=""/>
          <p:cNvSpPr/>
          <p:nvPr/>
        </p:nvSpPr>
        <p:spPr>
          <a:xfrm>
            <a:off x="1440000" y="2520000"/>
            <a:ext cx="23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1440000" y="2160000"/>
            <a:ext cx="125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 vs M</a:t>
            </a:r>
            <a:endParaRPr b="0" lang="en-I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" descr=""/>
          <p:cNvPicPr/>
          <p:nvPr/>
        </p:nvPicPr>
        <p:blipFill>
          <a:blip r:embed="rId1"/>
          <a:stretch/>
        </p:blipFill>
        <p:spPr>
          <a:xfrm>
            <a:off x="5760000" y="702360"/>
            <a:ext cx="5957280" cy="5957280"/>
          </a:xfrm>
          <a:prstGeom prst="rect">
            <a:avLst/>
          </a:prstGeom>
          <a:ln w="0">
            <a:noFill/>
          </a:ln>
        </p:spPr>
      </p:pic>
      <p:sp>
        <p:nvSpPr>
          <p:cNvPr id="668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69" name="" descr=""/>
          <p:cNvPicPr/>
          <p:nvPr/>
        </p:nvPicPr>
        <p:blipFill>
          <a:blip r:embed="rId2"/>
          <a:stretch/>
        </p:blipFill>
        <p:spPr>
          <a:xfrm>
            <a:off x="-53640" y="990000"/>
            <a:ext cx="810000" cy="81000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70" name="PlaceHolder 28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Naive (barbaric) method vs age grouping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360" y="2304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4caf50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YM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360" y="1800000"/>
            <a:ext cx="539640" cy="359640"/>
          </a:xfrm>
          <a:prstGeom prst="rect">
            <a:avLst/>
          </a:prstGeom>
          <a:gradFill rotWithShape="0">
            <a:gsLst>
              <a:gs pos="0">
                <a:srgbClr val="ffff0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1080000" y="1980000"/>
            <a:ext cx="4679640" cy="439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hsa-miR-200c-3p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hsa-miR-21-5p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hsa-miR-22-3p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hsa-miR-221-3p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hsa-miR-29a-3p</a:t>
            </a:r>
            <a:endParaRPr b="0" lang="en-IE" sz="2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701"/>
              </a:spcBef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hsa-miR-29b-3p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>
            <a:off x="360" y="2772000"/>
            <a:ext cx="539640" cy="359640"/>
          </a:xfrm>
          <a:prstGeom prst="rect">
            <a:avLst/>
          </a:prstGeom>
          <a:gradFill rotWithShape="0">
            <a:gsLst>
              <a:gs pos="0">
                <a:srgbClr val="4caf50"/>
              </a:gs>
              <a:gs pos="100000">
                <a:srgbClr val="3f51b5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</a:t>
            </a:r>
            <a:endParaRPr b="0" lang="en-I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481" descr=""/>
          <p:cNvPicPr/>
          <p:nvPr/>
        </p:nvPicPr>
        <p:blipFill>
          <a:blip r:embed="rId1"/>
          <a:stretch/>
        </p:blipFill>
        <p:spPr>
          <a:xfrm>
            <a:off x="1980000" y="356040"/>
            <a:ext cx="8999640" cy="630360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78" name="" descr=""/>
          <p:cNvPicPr/>
          <p:nvPr/>
        </p:nvPicPr>
        <p:blipFill>
          <a:blip r:embed="rId1"/>
          <a:stretch/>
        </p:blipFill>
        <p:spPr>
          <a:xfrm>
            <a:off x="4060800" y="2161440"/>
            <a:ext cx="1619640" cy="161964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sp>
        <p:nvSpPr>
          <p:cNvPr id="679" name="PlaceHolder 29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What’s going good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80" name="" descr=""/>
          <p:cNvPicPr/>
          <p:nvPr/>
        </p:nvPicPr>
        <p:blipFill>
          <a:blip r:embed="rId2"/>
          <a:stretch/>
        </p:blipFill>
        <p:spPr>
          <a:xfrm>
            <a:off x="6951600" y="1981440"/>
            <a:ext cx="1979640" cy="1979640"/>
          </a:xfrm>
          <a:prstGeom prst="rect">
            <a:avLst/>
          </a:prstGeom>
          <a:ln w="0">
            <a:noFill/>
          </a:ln>
        </p:spPr>
      </p:pic>
      <p:pic>
        <p:nvPicPr>
          <p:cNvPr id="681" name="" descr=""/>
          <p:cNvPicPr/>
          <p:nvPr/>
        </p:nvPicPr>
        <p:blipFill>
          <a:blip r:embed="rId3"/>
          <a:stretch/>
        </p:blipFill>
        <p:spPr>
          <a:xfrm>
            <a:off x="9900000" y="2219040"/>
            <a:ext cx="1504440" cy="1504440"/>
          </a:xfrm>
          <a:prstGeom prst="rect">
            <a:avLst/>
          </a:prstGeom>
          <a:ln w="0">
            <a:noFill/>
          </a:ln>
        </p:spPr>
      </p:pic>
      <p:pic>
        <p:nvPicPr>
          <p:cNvPr id="682" name="" descr=""/>
          <p:cNvPicPr/>
          <p:nvPr/>
        </p:nvPicPr>
        <p:blipFill>
          <a:blip r:embed="rId4"/>
          <a:stretch/>
        </p:blipFill>
        <p:spPr>
          <a:xfrm>
            <a:off x="1440000" y="1980000"/>
            <a:ext cx="1439640" cy="1982880"/>
          </a:xfrm>
          <a:prstGeom prst="rect">
            <a:avLst/>
          </a:prstGeom>
          <a:ln w="0">
            <a:noFill/>
          </a:ln>
        </p:spPr>
      </p:pic>
      <p:pic>
        <p:nvPicPr>
          <p:cNvPr id="683" name="" descr=""/>
          <p:cNvPicPr/>
          <p:nvPr/>
        </p:nvPicPr>
        <p:blipFill>
          <a:blip r:embed="rId5"/>
          <a:stretch/>
        </p:blipFill>
        <p:spPr>
          <a:xfrm>
            <a:off x="39240" y="3135240"/>
            <a:ext cx="644400" cy="644400"/>
          </a:xfrm>
          <a:prstGeom prst="rect">
            <a:avLst/>
          </a:prstGeom>
          <a:ln w="0">
            <a:noFill/>
          </a:ln>
        </p:spPr>
      </p:pic>
      <p:sp>
        <p:nvSpPr>
          <p:cNvPr id="684" name=""/>
          <p:cNvSpPr/>
          <p:nvPr/>
        </p:nvSpPr>
        <p:spPr>
          <a:xfrm>
            <a:off x="900000" y="4140000"/>
            <a:ext cx="2699640" cy="23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The DE genes are defined for all the experiments from miRSeq, RNAseq and microArray from heathy patients.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Scripts are ready for reuse since we have raw and process data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85" name=""/>
          <p:cNvSpPr/>
          <p:nvPr/>
        </p:nvSpPr>
        <p:spPr>
          <a:xfrm>
            <a:off x="3780000" y="4140000"/>
            <a:ext cx="2699640" cy="23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Cytoscape is incorporated and there are plenty of apps to use.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We can get a good view on the OG, miRNAs and other interactive genes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86" name=""/>
          <p:cNvSpPr/>
          <p:nvPr/>
        </p:nvSpPr>
        <p:spPr>
          <a:xfrm>
            <a:off x="6588000" y="4175640"/>
            <a:ext cx="2699640" cy="17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Data like target genes, seeds and other metadata is already on the database, functional and accessible for the public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87" name=""/>
          <p:cNvSpPr/>
          <p:nvPr/>
        </p:nvSpPr>
        <p:spPr>
          <a:xfrm>
            <a:off x="9468000" y="4175640"/>
            <a:ext cx="2411640" cy="17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5" strike="noStrike">
                <a:solidFill>
                  <a:srgbClr val="000000"/>
                </a:solidFill>
                <a:latin typeface="Arial"/>
                <a:ea typeface="DejaVu Sans"/>
              </a:rPr>
              <a:t>Integration of cytoscape and MySQL working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5" strike="noStrike">
                <a:solidFill>
                  <a:srgbClr val="000000"/>
                </a:solidFill>
                <a:latin typeface="Arial"/>
                <a:ea typeface="DejaVu Sans"/>
              </a:rPr>
              <a:t>Already giving relevant mirnas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"/>
          <p:cNvSpPr/>
          <p:nvPr/>
        </p:nvSpPr>
        <p:spPr>
          <a:xfrm>
            <a:off x="36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PlaceHolder 4"/>
          <p:cNvSpPr/>
          <p:nvPr/>
        </p:nvSpPr>
        <p:spPr>
          <a:xfrm>
            <a:off x="838800" y="365040"/>
            <a:ext cx="10264320" cy="18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What can be improved</a:t>
            </a:r>
            <a:endParaRPr b="0" lang="en-IE" sz="4000" spc="-1" strike="noStrike">
              <a:latin typeface="Arial"/>
            </a:endParaRPr>
          </a:p>
        </p:txBody>
      </p:sp>
      <p:pic>
        <p:nvPicPr>
          <p:cNvPr id="690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400" cy="644400"/>
          </a:xfrm>
          <a:prstGeom prst="rect">
            <a:avLst/>
          </a:prstGeom>
          <a:ln w="0">
            <a:noFill/>
          </a:ln>
        </p:spPr>
      </p:pic>
      <p:pic>
        <p:nvPicPr>
          <p:cNvPr id="691" name="" descr=""/>
          <p:cNvPicPr/>
          <p:nvPr/>
        </p:nvPicPr>
        <p:blipFill>
          <a:blip r:embed="rId2"/>
          <a:stretch/>
        </p:blipFill>
        <p:spPr>
          <a:xfrm>
            <a:off x="4060800" y="2161800"/>
            <a:ext cx="1619640" cy="161964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692" name="" descr=""/>
          <p:cNvPicPr/>
          <p:nvPr/>
        </p:nvPicPr>
        <p:blipFill>
          <a:blip r:embed="rId3"/>
          <a:stretch/>
        </p:blipFill>
        <p:spPr>
          <a:xfrm>
            <a:off x="6951600" y="1981800"/>
            <a:ext cx="1979640" cy="1979640"/>
          </a:xfrm>
          <a:prstGeom prst="rect">
            <a:avLst/>
          </a:prstGeom>
          <a:ln w="0">
            <a:noFill/>
          </a:ln>
        </p:spPr>
      </p:pic>
      <p:pic>
        <p:nvPicPr>
          <p:cNvPr id="693" name="" descr=""/>
          <p:cNvPicPr/>
          <p:nvPr/>
        </p:nvPicPr>
        <p:blipFill>
          <a:blip r:embed="rId4"/>
          <a:stretch/>
        </p:blipFill>
        <p:spPr>
          <a:xfrm>
            <a:off x="9900000" y="2219400"/>
            <a:ext cx="1504440" cy="1504440"/>
          </a:xfrm>
          <a:prstGeom prst="rect">
            <a:avLst/>
          </a:prstGeom>
          <a:ln w="0">
            <a:noFill/>
          </a:ln>
        </p:spPr>
      </p:pic>
      <p:pic>
        <p:nvPicPr>
          <p:cNvPr id="694" name="" descr=""/>
          <p:cNvPicPr/>
          <p:nvPr/>
        </p:nvPicPr>
        <p:blipFill>
          <a:blip r:embed="rId5"/>
          <a:stretch/>
        </p:blipFill>
        <p:spPr>
          <a:xfrm>
            <a:off x="1440000" y="1980360"/>
            <a:ext cx="1439640" cy="1982880"/>
          </a:xfrm>
          <a:prstGeom prst="rect">
            <a:avLst/>
          </a:prstGeom>
          <a:ln w="0">
            <a:noFill/>
          </a:ln>
        </p:spPr>
      </p:pic>
      <p:sp>
        <p:nvSpPr>
          <p:cNvPr id="695" name=""/>
          <p:cNvSpPr/>
          <p:nvPr/>
        </p:nvSpPr>
        <p:spPr>
          <a:xfrm>
            <a:off x="900000" y="4140360"/>
            <a:ext cx="2699640" cy="23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Cleaner code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96" name=""/>
          <p:cNvSpPr/>
          <p:nvPr/>
        </p:nvSpPr>
        <p:spPr>
          <a:xfrm>
            <a:off x="3780000" y="4140360"/>
            <a:ext cx="2699640" cy="23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165" strike="noStrike">
                <a:solidFill>
                  <a:srgbClr val="000000"/>
                </a:solidFill>
                <a:latin typeface="Arial"/>
                <a:ea typeface="DejaVu Sans"/>
              </a:rPr>
              <a:t>Use apps with more biological information like GeneMania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6588000" y="4176000"/>
            <a:ext cx="2699640" cy="17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5" strike="noStrike">
                <a:solidFill>
                  <a:srgbClr val="000000"/>
                </a:solidFill>
                <a:latin typeface="Arial"/>
                <a:ea typeface="DejaVu Sans"/>
              </a:rPr>
              <a:t>Add the tissue expression data and include more minra:target databases</a:t>
            </a:r>
            <a:endParaRPr b="0" lang="en-IE" sz="1400" spc="-1" strike="noStrike"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9468000" y="4176000"/>
            <a:ext cx="2411640" cy="17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5" strike="noStrike">
                <a:solidFill>
                  <a:srgbClr val="000000"/>
                </a:solidFill>
                <a:latin typeface="Arial"/>
                <a:ea typeface="DejaVu Sans"/>
              </a:rPr>
              <a:t>Use of more relevant centralities like RankPage en eigenvalue</a:t>
            </a:r>
            <a:endParaRPr b="0" lang="en-IE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400" spc="165" strike="noStrike">
                <a:solidFill>
                  <a:srgbClr val="000000"/>
                </a:solidFill>
                <a:latin typeface="Arial"/>
                <a:ea typeface="DejaVu Sans"/>
              </a:rPr>
              <a:t>Include more metadata in the seleccion of the nodes</a:t>
            </a:r>
            <a:endParaRPr b="0" lang="en-IE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900000" y="252000"/>
            <a:ext cx="9071640" cy="12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What’s next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01" name="" descr=""/>
          <p:cNvPicPr/>
          <p:nvPr/>
        </p:nvPicPr>
        <p:blipFill>
          <a:blip r:embed="rId1"/>
          <a:stretch/>
        </p:blipFill>
        <p:spPr>
          <a:xfrm>
            <a:off x="39600" y="3135600"/>
            <a:ext cx="644400" cy="644400"/>
          </a:xfrm>
          <a:prstGeom prst="rect">
            <a:avLst/>
          </a:prstGeom>
          <a:ln w="0">
            <a:noFill/>
          </a:ln>
        </p:spPr>
      </p:pic>
      <p:pic>
        <p:nvPicPr>
          <p:cNvPr id="702" name="" descr=""/>
          <p:cNvPicPr/>
          <p:nvPr/>
        </p:nvPicPr>
        <p:blipFill>
          <a:blip r:embed="rId2"/>
          <a:stretch/>
        </p:blipFill>
        <p:spPr>
          <a:xfrm>
            <a:off x="1260000" y="1548000"/>
            <a:ext cx="1619640" cy="1619640"/>
          </a:xfrm>
          <a:prstGeom prst="rect">
            <a:avLst/>
          </a:prstGeom>
          <a:ln w="0">
            <a:noFill/>
          </a:ln>
        </p:spPr>
      </p:pic>
      <p:sp>
        <p:nvSpPr>
          <p:cNvPr id="703" name=""/>
          <p:cNvSpPr/>
          <p:nvPr/>
        </p:nvSpPr>
        <p:spPr>
          <a:xfrm>
            <a:off x="1080000" y="3348000"/>
            <a:ext cx="2072880" cy="4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GeneMania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1080000" y="4068000"/>
            <a:ext cx="3419640" cy="30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Co-expression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Physical interactions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Shared protein domains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Pathways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Genetic interactions</a:t>
            </a:r>
            <a:endParaRPr b="0" lang="en-IE" sz="2100" spc="-1" strike="noStrike"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4428000" y="3348000"/>
            <a:ext cx="3692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Include parsed data to the database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4356000" y="4064040"/>
            <a:ext cx="3872880" cy="30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Average expression of mirnas (mirnaTissueAtlas)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Add gene names to the Transcripts for miRDB and mirWalk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Add layer with MirGeneDB</a:t>
            </a:r>
            <a:endParaRPr b="0" lang="en-IE" sz="2100" spc="-1" strike="noStrike">
              <a:latin typeface="Arial"/>
            </a:endParaRPr>
          </a:p>
        </p:txBody>
      </p:sp>
      <p:pic>
        <p:nvPicPr>
          <p:cNvPr id="707" name="" descr=""/>
          <p:cNvPicPr/>
          <p:nvPr/>
        </p:nvPicPr>
        <p:blipFill>
          <a:blip r:embed="rId3"/>
          <a:stretch/>
        </p:blipFill>
        <p:spPr>
          <a:xfrm>
            <a:off x="3060000" y="1368000"/>
            <a:ext cx="539640" cy="539640"/>
          </a:xfrm>
          <a:prstGeom prst="rect">
            <a:avLst/>
          </a:prstGeom>
          <a:ln w="0">
            <a:noFill/>
          </a:ln>
          <a:effectLst>
            <a:glow rad="25560">
              <a:srgbClr val="729fcf"/>
            </a:glow>
          </a:effectLst>
        </p:spPr>
      </p:pic>
      <p:pic>
        <p:nvPicPr>
          <p:cNvPr id="708" name="" descr=""/>
          <p:cNvPicPr/>
          <p:nvPr/>
        </p:nvPicPr>
        <p:blipFill>
          <a:blip r:embed="rId4"/>
          <a:stretch/>
        </p:blipFill>
        <p:spPr>
          <a:xfrm>
            <a:off x="3060000" y="1908000"/>
            <a:ext cx="539640" cy="539640"/>
          </a:xfrm>
          <a:prstGeom prst="rect">
            <a:avLst/>
          </a:prstGeom>
          <a:ln w="0">
            <a:noFill/>
          </a:ln>
        </p:spPr>
      </p:pic>
      <p:pic>
        <p:nvPicPr>
          <p:cNvPr id="709" name="" descr=""/>
          <p:cNvPicPr/>
          <p:nvPr/>
        </p:nvPicPr>
        <p:blipFill>
          <a:blip r:embed="rId5"/>
          <a:stretch/>
        </p:blipFill>
        <p:spPr>
          <a:xfrm>
            <a:off x="5400000" y="1440000"/>
            <a:ext cx="1799640" cy="1799640"/>
          </a:xfrm>
          <a:prstGeom prst="rect">
            <a:avLst/>
          </a:prstGeom>
          <a:ln w="0">
            <a:noFill/>
          </a:ln>
        </p:spPr>
      </p:pic>
      <p:pic>
        <p:nvPicPr>
          <p:cNvPr id="710" name="" descr=""/>
          <p:cNvPicPr/>
          <p:nvPr/>
        </p:nvPicPr>
        <p:blipFill>
          <a:blip r:embed="rId6"/>
          <a:stretch/>
        </p:blipFill>
        <p:spPr>
          <a:xfrm>
            <a:off x="9360000" y="1548000"/>
            <a:ext cx="1504440" cy="1504440"/>
          </a:xfrm>
          <a:prstGeom prst="rect">
            <a:avLst/>
          </a:prstGeom>
          <a:ln w="0">
            <a:noFill/>
          </a:ln>
        </p:spPr>
      </p:pic>
      <p:sp>
        <p:nvSpPr>
          <p:cNvPr id="711" name=""/>
          <p:cNvSpPr/>
          <p:nvPr/>
        </p:nvSpPr>
        <p:spPr>
          <a:xfrm>
            <a:off x="8280000" y="3311640"/>
            <a:ext cx="3692880" cy="82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165" strike="noStrike">
                <a:solidFill>
                  <a:srgbClr val="000000"/>
                </a:solidFill>
                <a:latin typeface="Arial"/>
                <a:ea typeface="DejaVu Sans"/>
              </a:rPr>
              <a:t>Improve node selection</a:t>
            </a:r>
            <a:endParaRPr b="0" lang="en-IE" sz="2600" spc="-1" strike="noStrike">
              <a:latin typeface="Arial"/>
            </a:endParaRPr>
          </a:p>
        </p:txBody>
      </p:sp>
      <p:sp>
        <p:nvSpPr>
          <p:cNvPr id="712" name=""/>
          <p:cNvSpPr/>
          <p:nvPr/>
        </p:nvSpPr>
        <p:spPr>
          <a:xfrm>
            <a:off x="8229240" y="4028040"/>
            <a:ext cx="3578400" cy="30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Use different centralities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Apply formula to define weight including the metadata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Write a ShinyApp</a:t>
            </a:r>
            <a:endParaRPr b="0" lang="en-IE" sz="2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165" strike="noStrike">
                <a:solidFill>
                  <a:srgbClr val="000000"/>
                </a:solidFill>
                <a:latin typeface="Arial"/>
                <a:ea typeface="DejaVu Sans"/>
              </a:rPr>
              <a:t>Create as app for Cytoscape</a:t>
            </a:r>
            <a:endParaRPr b="0" lang="en-IE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3420000" y="2880000"/>
            <a:ext cx="6659640" cy="12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0" y="-1080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"/>
          <p:cNvSpPr/>
          <p:nvPr/>
        </p:nvSpPr>
        <p:spPr>
          <a:xfrm>
            <a:off x="84240" y="4536000"/>
            <a:ext cx="49140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831960" y="3078360"/>
            <a:ext cx="8211240" cy="211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778680" y="2831760"/>
            <a:ext cx="7688160" cy="59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IE" sz="3200" spc="-1" strike="noStrike">
                <a:solidFill>
                  <a:srgbClr val="002060"/>
                </a:solidFill>
                <a:latin typeface="Arial"/>
                <a:ea typeface="DejaVu Sans"/>
              </a:rPr>
              <a:t>Acknowledgements</a:t>
            </a:r>
            <a:endParaRPr b="0" lang="en-IE" sz="3200" spc="-1" strike="noStrike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778680" y="3597120"/>
            <a:ext cx="7688160" cy="151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This presentation has emanated from research conducted with the financial support of Science Foundation Ireland under Grant number [18/CRT/6214 ]</a:t>
            </a:r>
            <a:endParaRPr b="0" lang="en-I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2"/>
          <p:cNvSpPr/>
          <p:nvPr/>
        </p:nvSpPr>
        <p:spPr>
          <a:xfrm>
            <a:off x="60912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 points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361" name="Picture 485" descr=""/>
          <p:cNvPicPr/>
          <p:nvPr/>
        </p:nvPicPr>
        <p:blipFill>
          <a:blip r:embed="rId1"/>
          <a:stretch/>
        </p:blipFill>
        <p:spPr>
          <a:xfrm>
            <a:off x="1440000" y="1418040"/>
            <a:ext cx="9358920" cy="506988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TextShape 3"/>
          <p:cNvSpPr/>
          <p:nvPr/>
        </p:nvSpPr>
        <p:spPr>
          <a:xfrm>
            <a:off x="60912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Expression during age</a:t>
            </a:r>
            <a:endParaRPr b="0" lang="en-IE" sz="44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3780000" y="2154240"/>
            <a:ext cx="4413240" cy="324540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180000" y="2679840"/>
            <a:ext cx="2779920" cy="253980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9000000" y="2340000"/>
            <a:ext cx="2815560" cy="2983320"/>
          </a:xfrm>
          <a:prstGeom prst="rect">
            <a:avLst/>
          </a:prstGeom>
          <a:ln w="0">
            <a:noFill/>
          </a:ln>
        </p:spPr>
      </p:pic>
      <p:sp>
        <p:nvSpPr>
          <p:cNvPr id="368" name=""/>
          <p:cNvSpPr/>
          <p:nvPr/>
        </p:nvSpPr>
        <p:spPr>
          <a:xfrm>
            <a:off x="540000" y="1417320"/>
            <a:ext cx="21596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Young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69" name=""/>
          <p:cNvSpPr/>
          <p:nvPr/>
        </p:nvSpPr>
        <p:spPr>
          <a:xfrm>
            <a:off x="4680000" y="1260000"/>
            <a:ext cx="30596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Middle age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0" name=""/>
          <p:cNvSpPr/>
          <p:nvPr/>
        </p:nvSpPr>
        <p:spPr>
          <a:xfrm>
            <a:off x="9720000" y="1264680"/>
            <a:ext cx="10796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Old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2520000" y="5224320"/>
            <a:ext cx="174564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&lt;35&gt;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8100000" y="5220000"/>
            <a:ext cx="174564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&lt;65&gt;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885960" y="5674320"/>
            <a:ext cx="55368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4400" spc="-1" strike="noStrike">
                <a:solidFill>
                  <a:srgbClr val="ffff00"/>
                </a:solidFill>
                <a:latin typeface="Arial"/>
                <a:ea typeface="DejaVu Sans"/>
              </a:rPr>
              <a:t>Y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5565960" y="5672160"/>
            <a:ext cx="127368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4400" spc="-1" strike="noStrike">
                <a:solidFill>
                  <a:srgbClr val="388e3c"/>
                </a:solidFill>
                <a:latin typeface="Arial"/>
                <a:ea typeface="DejaVu Sans"/>
              </a:rPr>
              <a:t>MA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10425960" y="5674320"/>
            <a:ext cx="553680" cy="7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E" sz="4400" spc="-1" strike="noStrike">
                <a:solidFill>
                  <a:srgbClr val="3f51b5"/>
                </a:solidFill>
                <a:latin typeface="Arial"/>
                <a:ea typeface="DejaVu Sans"/>
              </a:rPr>
              <a:t>O</a:t>
            </a:r>
            <a:endParaRPr b="0" lang="en-IE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Table 486"/>
          <p:cNvGraphicFramePr/>
          <p:nvPr/>
        </p:nvGraphicFramePr>
        <p:xfrm>
          <a:off x="2618640" y="1672560"/>
          <a:ext cx="7165800" cy="4146480"/>
        </p:xfrm>
        <a:graphic>
          <a:graphicData uri="http://schemas.openxmlformats.org/drawingml/2006/table">
            <a:tbl>
              <a:tblPr/>
              <a:tblGrid>
                <a:gridCol w="2388960"/>
                <a:gridCol w="2388960"/>
                <a:gridCol w="2388240"/>
              </a:tblGrid>
              <a:tr h="6908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Target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Type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N. Experiments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RNASeq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0840">
                <a:tc rowSpan="2"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miRNA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MicroArray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084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miRSeq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2640"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Proteomics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 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Experim</a:t>
            </a:r>
            <a:r>
              <a:rPr b="0" lang="en-IE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ents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Table 488"/>
          <p:cNvGraphicFramePr/>
          <p:nvPr/>
        </p:nvGraphicFramePr>
        <p:xfrm>
          <a:off x="1781280" y="772920"/>
          <a:ext cx="9143280" cy="5540760"/>
        </p:xfrm>
        <a:graphic>
          <a:graphicData uri="http://schemas.openxmlformats.org/drawingml/2006/table">
            <a:tbl>
              <a:tblPr/>
              <a:tblGrid>
                <a:gridCol w="2285640"/>
                <a:gridCol w="2285640"/>
                <a:gridCol w="2285640"/>
                <a:gridCol w="2286720"/>
              </a:tblGrid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Experiment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Evaluation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Regulation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90000"/>
                        </a:lnSpc>
                        <a:spcAft>
                          <a:spcPts val="1417"/>
                        </a:spcAft>
                        <a:buNone/>
                      </a:pPr>
                      <a:r>
                        <a:rPr b="1" lang="en-IE" sz="2000" spc="-1" strike="noStrike">
                          <a:solidFill>
                            <a:srgbClr val="4d1282"/>
                          </a:solidFill>
                          <a:latin typeface="Arial"/>
                          <a:ea typeface="DejaVu Sans"/>
                        </a:rPr>
                        <a:t>Genes</a:t>
                      </a:r>
                      <a:endParaRPr b="0" lang="en-IE" sz="20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GSE152558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73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GSE157585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GSE164471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OY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GSE875105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108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Down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1080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63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GSE23527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YO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Up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80" name=""/>
          <p:cNvSpPr/>
          <p:nvPr/>
        </p:nvSpPr>
        <p:spPr>
          <a:xfrm>
            <a:off x="0" y="-33120"/>
            <a:ext cx="719640" cy="6857640"/>
          </a:xfrm>
          <a:prstGeom prst="rect">
            <a:avLst/>
          </a:prstGeom>
          <a:gradFill rotWithShape="0">
            <a:gsLst>
              <a:gs pos="0">
                <a:srgbClr val="283593"/>
              </a:gs>
              <a:gs pos="100000">
                <a:srgbClr val="b39ddb"/>
              </a:gs>
            </a:gsLst>
            <a:lin ang="360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Application>LibreOffice/7.3.7.2$Linux_X86_64 LibreOffice_project/30$Build-2</Application>
  <AppVersion>15.0000</AppVersion>
  <Words>642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2022-03-25T15:01:36Z</dcterms:created>
  <dc:creator>Administrator</dc:creator>
  <dc:description/>
  <dc:language>en-IE</dc:language>
  <cp:lastModifiedBy/>
  <dcterms:modified xsi:type="dcterms:W3CDTF">2023-02-24T11:12:40Z</dcterms:modified>
  <cp:revision>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40</vt:i4>
  </property>
</Properties>
</file>